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0600650" cy="4859972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8" userDrawn="1">
          <p15:clr>
            <a:srgbClr val="A4A3A4"/>
          </p15:clr>
        </p15:guide>
        <p15:guide id="2" pos="96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3779" autoAdjust="0"/>
  </p:normalViewPr>
  <p:slideViewPr>
    <p:cSldViewPr snapToGrid="0">
      <p:cViewPr varScale="1">
        <p:scale>
          <a:sx n="15" d="100"/>
          <a:sy n="15" d="100"/>
        </p:scale>
        <p:origin x="2976" y="78"/>
      </p:cViewPr>
      <p:guideLst>
        <p:guide orient="horz" pos="15308"/>
        <p:guide pos="96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381" tIns="47691" rIns="95381" bIns="47691" rtlCol="0"/>
          <a:lstStyle>
            <a:lvl1pPr algn="r">
              <a:defRPr sz="1300"/>
            </a:lvl1pPr>
          </a:lstStyle>
          <a:p>
            <a:fld id="{B8758471-EAF2-4CC3-99F4-BD5534AF89D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2213" y="1277938"/>
            <a:ext cx="21748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81" tIns="47691" rIns="95381" bIns="47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5381" tIns="47691" rIns="95381" bIns="47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9"/>
            <a:ext cx="3076363" cy="513507"/>
          </a:xfrm>
          <a:prstGeom prst="rect">
            <a:avLst/>
          </a:prstGeom>
        </p:spPr>
        <p:txBody>
          <a:bodyPr vert="horz" lIns="95381" tIns="47691" rIns="95381" bIns="47691" rtlCol="0" anchor="b"/>
          <a:lstStyle>
            <a:lvl1pPr algn="r">
              <a:defRPr sz="1300"/>
            </a:lvl1pPr>
          </a:lstStyle>
          <a:p>
            <a:fld id="{C4830C4B-38B9-4471-9393-6A49878DE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0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1pPr>
    <a:lvl2pPr marL="55847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2pPr>
    <a:lvl3pPr marL="1116940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3pPr>
    <a:lvl4pPr marL="167540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4pPr>
    <a:lvl5pPr marL="223387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5pPr>
    <a:lvl6pPr marL="279234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6pPr>
    <a:lvl7pPr marL="335081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7pPr>
    <a:lvl8pPr marL="3909289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8pPr>
    <a:lvl9pPr marL="4467758" algn="l" defTabSz="1116940" rtl="0" eaLnBrk="1" latinLnBrk="0" hangingPunct="1">
      <a:defRPr kumimoji="1" sz="14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953709"/>
            <a:ext cx="26010553" cy="16919904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5526109"/>
            <a:ext cx="22950488" cy="11733680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7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587486"/>
            <a:ext cx="6598265" cy="411860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587486"/>
            <a:ext cx="19412287" cy="411860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3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2116196"/>
            <a:ext cx="26393061" cy="2021613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32523580"/>
            <a:ext cx="26393061" cy="1063118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2937427"/>
            <a:ext cx="13005276" cy="30836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587496"/>
            <a:ext cx="26393061" cy="93937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1913686"/>
            <a:ext cx="12945507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7752399"/>
            <a:ext cx="12945507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1913686"/>
            <a:ext cx="13009262" cy="583871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7752399"/>
            <a:ext cx="13009262" cy="261111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7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997471"/>
            <a:ext cx="15491579" cy="34537305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9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239982"/>
            <a:ext cx="9869506" cy="11339936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997471"/>
            <a:ext cx="15491579" cy="34537305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4579917"/>
            <a:ext cx="9869506" cy="27011101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587496"/>
            <a:ext cx="26393061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2937427"/>
            <a:ext cx="26393061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5044756"/>
            <a:ext cx="1032771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5044756"/>
            <a:ext cx="6885146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1B4235-4948-460C-A252-5A870A89545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21020"/>
            <a:ext cx="30600921" cy="72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7999" spc="-15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kumimoji="1"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kumimoji="1"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kumimoji="1"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31702446" y="12636191"/>
            <a:ext cx="35501263" cy="18584037"/>
            <a:chOff x="31702446" y="12636191"/>
            <a:chExt cx="35501263" cy="18584037"/>
          </a:xfrm>
        </p:grpSpPr>
        <p:sp>
          <p:nvSpPr>
            <p:cNvPr id="12" name="正方形/長方形 11"/>
            <p:cNvSpPr/>
            <p:nvPr/>
          </p:nvSpPr>
          <p:spPr>
            <a:xfrm>
              <a:off x="31702446" y="12636191"/>
              <a:ext cx="35501263" cy="1858403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F05FD6A0-E8ED-4027-83DF-205B5EA44CB9}"/>
                </a:ext>
              </a:extLst>
            </p:cNvPr>
            <p:cNvSpPr txBox="1"/>
            <p:nvPr/>
          </p:nvSpPr>
          <p:spPr>
            <a:xfrm>
              <a:off x="40585189" y="12975104"/>
              <a:ext cx="19216223" cy="27873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500"/>
                </a:lnSpc>
              </a:pPr>
              <a:r>
                <a:rPr kumimoji="1" lang="en-US" altLang="ja-JP" sz="9999" b="1" dirty="0">
                  <a:solidFill>
                    <a:srgbClr val="FF0000"/>
                  </a:solidFill>
                </a:rPr>
                <a:t> Please include a written statement </a:t>
              </a:r>
            </a:p>
            <a:p>
              <a:pPr>
                <a:lnSpc>
                  <a:spcPts val="10500"/>
                </a:lnSpc>
              </a:pPr>
              <a:r>
                <a:rPr kumimoji="1" lang="en-US" altLang="ja-JP" sz="9999" b="1" dirty="0">
                  <a:solidFill>
                    <a:srgbClr val="FF0000"/>
                  </a:solidFill>
                </a:rPr>
                <a:t>regarding COI in the presentation.</a:t>
              </a:r>
              <a:endParaRPr kumimoji="1" lang="ja-JP" altLang="en-US" sz="9999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73CD04FE-690D-4294-AFEA-61ED1EA54FB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51673762" y="16865449"/>
              <a:ext cx="13012265" cy="1042925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ctr" defTabSz="30600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20079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85738" indent="-185738">
                <a:defRPr/>
              </a:pPr>
              <a:r>
                <a:rPr lang="en-US" altLang="ja-JP" sz="6000" b="1" dirty="0">
                  <a:latin typeface="+mn-lt"/>
                </a:rPr>
                <a:t>The 57</a:t>
              </a:r>
              <a:r>
                <a:rPr lang="en-US" altLang="ja-JP" sz="6000" b="1" baseline="30000" dirty="0">
                  <a:latin typeface="+mn-lt"/>
                </a:rPr>
                <a:t>th</a:t>
              </a:r>
              <a:r>
                <a:rPr lang="en-US" altLang="ja-JP" sz="6000" b="1" dirty="0">
                  <a:latin typeface="+mn-lt"/>
                </a:rPr>
                <a:t> Japanese Occupational Therapy Congress &amp; Expo in Okinawa 2023</a:t>
              </a:r>
              <a:br>
                <a:rPr lang="en-US" altLang="ja-JP" sz="6000" b="1" dirty="0">
                  <a:latin typeface="+mn-lt"/>
                </a:rPr>
              </a:br>
              <a:r>
                <a:rPr lang="en-US" altLang="ja-JP" sz="6000" b="1" dirty="0">
                  <a:latin typeface="+mn-lt"/>
                </a:rPr>
                <a:t>COI</a:t>
              </a:r>
              <a:r>
                <a:rPr lang="ja-JP" altLang="en-US" sz="6000" b="1" dirty="0">
                  <a:latin typeface="+mn-lt"/>
                </a:rPr>
                <a:t> </a:t>
              </a:r>
              <a:r>
                <a:rPr lang="en-US" altLang="ja-JP" sz="6000" b="1" dirty="0">
                  <a:latin typeface="+mn-lt"/>
                </a:rPr>
                <a:t>Disclosure</a:t>
              </a:r>
              <a:br>
                <a:rPr lang="en-US" altLang="ja-JP" sz="6000" b="1" dirty="0">
                  <a:latin typeface="+mn-lt"/>
                </a:rPr>
              </a:br>
              <a:r>
                <a:rPr lang="ja-JP" altLang="en-US" sz="3200" b="1" dirty="0">
                  <a:latin typeface="+mn-lt"/>
                </a:rPr>
                <a:t>　</a:t>
              </a:r>
              <a:br>
                <a:rPr lang="en-US" altLang="ja-JP" sz="4400" b="1" i="1" dirty="0">
                  <a:latin typeface="+mn-lt"/>
                </a:rPr>
              </a:br>
              <a:r>
                <a:rPr lang="en-US" altLang="ja-JP" sz="4400" b="1" i="1" dirty="0">
                  <a:latin typeface="+mn-lt"/>
                </a:rPr>
                <a:t>Name of Author</a:t>
              </a:r>
              <a:r>
                <a:rPr lang="ja-JP" altLang="en-US" sz="4400" b="1" i="1" dirty="0">
                  <a:latin typeface="+mn-lt"/>
                </a:rPr>
                <a:t>：　</a:t>
              </a:r>
              <a:r>
                <a:rPr lang="en-US" altLang="ja-JP" sz="4400" b="1" i="1" dirty="0">
                  <a:latin typeface="+mn-lt"/>
                </a:rPr>
                <a:t>xxx  </a:t>
              </a:r>
              <a:r>
                <a:rPr lang="en-US" altLang="ja-JP" sz="4400" b="1" i="1" dirty="0" err="1">
                  <a:latin typeface="+mn-lt"/>
                </a:rPr>
                <a:t>xxx</a:t>
              </a:r>
              <a:br>
                <a:rPr lang="en-US" altLang="ja-JP" sz="4400" b="1" i="1" dirty="0">
                  <a:latin typeface="+mn-lt"/>
                </a:rPr>
              </a:br>
              <a:br>
                <a:rPr lang="en-US" altLang="ja-JP" sz="4400" b="1" i="1" dirty="0">
                  <a:latin typeface="+mn-lt"/>
                </a:rPr>
              </a:br>
              <a:r>
                <a:rPr lang="en-US" altLang="ja-JP" sz="4400" dirty="0">
                  <a:latin typeface="+mn-lt"/>
                  <a:cs typeface="Arial" charset="0"/>
                </a:rPr>
                <a:t>There are no companies, etc. in a relation of conflict of interest requiring disclosure by the presenter(s) in relation to the contents of the presentation.</a:t>
              </a:r>
              <a:br>
                <a:rPr lang="en-US" altLang="ja-JP" sz="3600" b="1" dirty="0">
                  <a:latin typeface="+mn-lt"/>
                  <a:cs typeface="Arial" charset="0"/>
                </a:rPr>
              </a:br>
              <a:br>
                <a:rPr lang="en-US" altLang="ja-JP" sz="1050" b="1" i="1" dirty="0">
                  <a:latin typeface="+mn-lt"/>
                </a:rPr>
              </a:br>
              <a:br>
                <a:rPr lang="en-US" altLang="ja-JP" sz="3200" b="1" dirty="0">
                  <a:latin typeface="+mn-lt"/>
                </a:rPr>
              </a:br>
              <a:br>
                <a:rPr lang="en-US" altLang="ja-JP" sz="4400" b="1" i="1" dirty="0">
                  <a:latin typeface="+mn-lt"/>
                </a:rPr>
              </a:br>
              <a:br>
                <a:rPr lang="en-US" altLang="ja-JP" sz="4400" b="1" i="1" dirty="0">
                  <a:latin typeface="+mn-lt"/>
                </a:rPr>
              </a:br>
              <a:endParaRPr lang="en-US" altLang="ja-JP" sz="4400" b="1" i="1" dirty="0">
                <a:latin typeface="+mn-lt"/>
              </a:endParaRPr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15C7E5EB-EBCC-4CDB-B81D-BC941068F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16595" y="16832032"/>
              <a:ext cx="17751878" cy="117208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+mj-lt"/>
                  <a:ea typeface="+mj-ea"/>
                  <a:cs typeface="ＭＳ Ｐゴシック" charset="0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>
                <a:defRPr/>
              </a:pP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The </a:t>
              </a:r>
              <a:r>
                <a:rPr lang="en-US" altLang="ja-JP" sz="6000" b="1" dirty="0">
                  <a:solidFill>
                    <a:schemeClr val="tx1"/>
                  </a:solidFill>
                  <a:latin typeface="+mn-lt"/>
                </a:rPr>
                <a:t>57</a:t>
              </a:r>
              <a:r>
                <a:rPr lang="en-US" altLang="ja-JP" sz="6000" b="1" baseline="30000" dirty="0">
                  <a:solidFill>
                    <a:schemeClr val="tx1"/>
                  </a:solidFill>
                  <a:latin typeface="+mn-lt"/>
                </a:rPr>
                <a:t>th</a:t>
              </a: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 Japanese Occupational Therapy Congress &amp; Expo in Okinawa 2023</a:t>
              </a:r>
              <a:b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</a:b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COI</a:t>
              </a:r>
              <a:r>
                <a:rPr lang="ja-JP" altLang="en-US" sz="6000" b="1" kern="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  <a:t>Disclosure</a:t>
              </a:r>
              <a:br>
                <a:rPr lang="en-US" altLang="ja-JP" sz="6000" b="1" kern="0" dirty="0">
                  <a:solidFill>
                    <a:schemeClr val="tx1"/>
                  </a:solidFill>
                  <a:latin typeface="+mn-lt"/>
                </a:rPr>
              </a:br>
              <a:r>
                <a:rPr lang="ja-JP" altLang="en-US" sz="3200" b="1" kern="0" dirty="0">
                  <a:solidFill>
                    <a:schemeClr val="tx1"/>
                  </a:solidFill>
                  <a:latin typeface="+mn-lt"/>
                </a:rPr>
                <a:t>　</a:t>
              </a:r>
              <a:br>
                <a:rPr lang="en-US" altLang="ja-JP" b="1" i="1" kern="0" dirty="0">
                  <a:solidFill>
                    <a:schemeClr val="tx1"/>
                  </a:solidFill>
                  <a:latin typeface="+mn-lt"/>
                </a:rPr>
              </a:br>
              <a:r>
                <a:rPr lang="en-US" altLang="ja-JP" b="1" i="1" kern="0" dirty="0">
                  <a:solidFill>
                    <a:schemeClr val="tx1"/>
                  </a:solidFill>
                  <a:latin typeface="+mn-lt"/>
                </a:rPr>
                <a:t>Name of Author</a:t>
              </a:r>
              <a:r>
                <a:rPr lang="ja-JP" altLang="en-US" b="1" i="1" kern="0" dirty="0">
                  <a:solidFill>
                    <a:schemeClr val="tx1"/>
                  </a:solidFill>
                  <a:latin typeface="+mn-lt"/>
                </a:rPr>
                <a:t>：　</a:t>
              </a:r>
              <a:r>
                <a:rPr lang="en-US" altLang="ja-JP" b="1" i="1" kern="0" dirty="0">
                  <a:solidFill>
                    <a:schemeClr val="tx1"/>
                  </a:solidFill>
                  <a:latin typeface="+mn-lt"/>
                </a:rPr>
                <a:t>xxx  </a:t>
              </a:r>
              <a:r>
                <a:rPr lang="en-US" altLang="ja-JP" b="1" i="1" kern="0" dirty="0" err="1">
                  <a:solidFill>
                    <a:schemeClr val="tx1"/>
                  </a:solidFill>
                  <a:latin typeface="+mn-lt"/>
                </a:rPr>
                <a:t>xxx</a:t>
              </a:r>
              <a:endParaRPr lang="en-US" altLang="ja-JP" b="1" i="1" kern="0" dirty="0">
                <a:solidFill>
                  <a:schemeClr val="tx1"/>
                </a:solidFill>
                <a:latin typeface="+mn-lt"/>
              </a:endParaRPr>
            </a:p>
            <a:p>
              <a:pPr>
                <a:defRPr/>
              </a:pPr>
              <a:endParaRPr lang="en-US" altLang="ja-JP" b="1" i="1" kern="0" dirty="0">
                <a:solidFill>
                  <a:schemeClr val="tx1"/>
                </a:solidFill>
                <a:latin typeface="+mn-lt"/>
              </a:endParaRPr>
            </a:p>
            <a:p>
              <a:pPr marL="263525" indent="0" algn="l">
                <a:lnSpc>
                  <a:spcPct val="80000"/>
                </a:lnSpc>
                <a:defRPr/>
              </a:pPr>
              <a:r>
                <a:rPr lang="en-US" altLang="ja-JP" dirty="0">
                  <a:latin typeface="+mn-lt"/>
                </a:rPr>
                <a:t>Companies, etc. in a relation of conflict of interest requiring disclosure by the lead presenter or co-presenter(s) in relation to the presentation: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endParaRPr lang="en-US" altLang="ja-JP" b="1" dirty="0">
                <a:latin typeface="+mn-lt"/>
              </a:endParaRP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Advisor:				                              		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Stock ownership/capital gain: 			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Patent royalties: 		</a:t>
              </a:r>
              <a:r>
                <a:rPr lang="ja-JP" altLang="en-US" b="1" dirty="0">
                  <a:latin typeface="+mn-lt"/>
                </a:rPr>
                <a:t>　　　			    </a:t>
              </a:r>
              <a:r>
                <a:rPr lang="en-US" altLang="ja-JP" b="1" dirty="0">
                  <a:latin typeface="+mn-lt"/>
                </a:rPr>
                <a:t>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Lecture fees: </a:t>
              </a:r>
              <a:r>
                <a:rPr lang="ja-JP" altLang="en-US" b="1" dirty="0">
                  <a:latin typeface="+mn-lt"/>
                </a:rPr>
                <a:t>　　　　　　　　		</a:t>
              </a:r>
              <a:r>
                <a:rPr lang="en-US" altLang="ja-JP" b="1" dirty="0">
                  <a:latin typeface="+mn-lt"/>
                </a:rPr>
                <a:t>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Manuscript fees: 	</a:t>
              </a:r>
              <a:r>
                <a:rPr lang="ja-JP" altLang="en-US" b="1" dirty="0">
                  <a:latin typeface="+mn-lt"/>
                </a:rPr>
                <a:t>　	　　　			</a:t>
              </a:r>
              <a:r>
                <a:rPr lang="en-US" altLang="ja-JP" b="1" dirty="0">
                  <a:latin typeface="+mn-lt"/>
                </a:rPr>
                <a:t>No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Budgets for contract research/joint research: </a:t>
              </a:r>
              <a:r>
                <a:rPr lang="ja-JP" altLang="en-US" b="1" dirty="0">
                  <a:latin typeface="+mn-lt"/>
                </a:rPr>
                <a:t>　　 </a:t>
              </a:r>
              <a:r>
                <a:rPr lang="en-US" altLang="ja-JP" b="1" dirty="0">
                  <a:latin typeface="+mn-lt"/>
                </a:rPr>
                <a:t>Company xx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Scholarship donation: 		</a:t>
              </a:r>
              <a:r>
                <a:rPr lang="ja-JP" altLang="en-US" b="1" dirty="0">
                  <a:latin typeface="+mn-lt"/>
                </a:rPr>
                <a:t>　　　		                             </a:t>
              </a:r>
              <a:r>
                <a:rPr lang="en-US" altLang="ja-JP" b="1" dirty="0">
                  <a:latin typeface="+mn-lt"/>
                </a:rPr>
                <a:t>Company xx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Endowed chair:	</a:t>
              </a:r>
              <a:r>
                <a:rPr lang="ja-JP" altLang="en-US" b="1" dirty="0">
                  <a:latin typeface="+mn-lt"/>
                </a:rPr>
                <a:t>　　		　　                           　		</a:t>
              </a:r>
              <a:r>
                <a:rPr lang="en-US" altLang="ja-JP" b="1" dirty="0">
                  <a:latin typeface="+mn-lt"/>
                </a:rPr>
                <a:t>Company xx</a:t>
              </a:r>
            </a:p>
            <a:p>
              <a:pPr marL="263525" indent="0" algn="l">
                <a:lnSpc>
                  <a:spcPct val="80000"/>
                </a:lnSpc>
                <a:buFontTx/>
                <a:buAutoNum type="arabicPeriod"/>
                <a:defRPr/>
              </a:pPr>
              <a:r>
                <a:rPr lang="en-US" altLang="ja-JP" b="1" dirty="0">
                  <a:latin typeface="+mn-lt"/>
                </a:rPr>
                <a:t>Other remuneration such as gifts :                            No</a:t>
              </a:r>
            </a:p>
            <a:p>
              <a:pPr>
                <a:defRPr/>
              </a:pPr>
              <a:endParaRPr lang="en-US" altLang="ja-JP" sz="4000" b="1" i="1" kern="0" dirty="0">
                <a:solidFill>
                  <a:schemeClr val="tx1"/>
                </a:solidFill>
                <a:latin typeface="+mn-lt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E263E112-2521-4B19-8A2A-45A97B00B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899" y="7360025"/>
            <a:ext cx="12800000" cy="720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E91E46-7564-4963-B0FF-1D058680D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899" y="14560025"/>
            <a:ext cx="12799999" cy="7200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C8F495-B5C3-4E22-9EDD-FA7A97D88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3899" y="22080077"/>
            <a:ext cx="12799998" cy="7199999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20F9FC-C1FD-4F38-9CD6-04D57D2FF86F}"/>
              </a:ext>
            </a:extLst>
          </p:cNvPr>
          <p:cNvSpPr>
            <a:spLocks noChangeAspect="1"/>
          </p:cNvSpPr>
          <p:nvPr/>
        </p:nvSpPr>
        <p:spPr>
          <a:xfrm>
            <a:off x="0" y="-160028"/>
            <a:ext cx="30600921" cy="74253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5"/>
            <a: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Title</a:t>
            </a:r>
            <a:br>
              <a:rPr kumimoji="1" lang="en-US" altLang="ja-JP" sz="9503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en-US" altLang="ja-JP" sz="53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Affiliation</a:t>
            </a:r>
          </a:p>
          <a:p>
            <a:pPr lvl="5"/>
            <a:r>
              <a:rPr kumimoji="1" lang="en-US" altLang="ja-JP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</a:t>
            </a:r>
            <a:r>
              <a:rPr kumimoji="1" lang="ja-JP" altLang="en-US" sz="7999" spc="-15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</TotalTime>
  <Words>216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運営事務局</cp:lastModifiedBy>
  <cp:revision>48</cp:revision>
  <dcterms:created xsi:type="dcterms:W3CDTF">2020-04-14T01:32:39Z</dcterms:created>
  <dcterms:modified xsi:type="dcterms:W3CDTF">2023-05-29T15:26:27Z</dcterms:modified>
</cp:coreProperties>
</file>